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13716000" cx="24384000"/>
  <p:notesSz cx="6858000" cy="9144000"/>
  <p:embeddedFontLst>
    <p:embeddedFont>
      <p:font typeface="Montserrat SemiBold"/>
      <p:regular r:id="rId70"/>
      <p:bold r:id="rId71"/>
      <p:italic r:id="rId72"/>
      <p:boldItalic r:id="rId73"/>
    </p:embeddedFont>
    <p:embeddedFont>
      <p:font typeface="Montserrat"/>
      <p:regular r:id="rId74"/>
      <p:bold r:id="rId75"/>
      <p:italic r:id="rId76"/>
      <p:boldItalic r:id="rId77"/>
    </p:embeddedFont>
    <p:embeddedFont>
      <p:font typeface="Montserrat Light"/>
      <p:regular r:id="rId78"/>
      <p:bold r:id="rId79"/>
      <p:italic r:id="rId80"/>
      <p:boldItalic r:id="rId81"/>
    </p:embeddedFont>
    <p:embeddedFont>
      <p:font typeface="Helvetica Neue"/>
      <p:regular r:id="rId82"/>
      <p:bold r:id="rId83"/>
      <p:italic r:id="rId84"/>
      <p:boldItalic r:id="rId85"/>
    </p:embeddedFont>
    <p:embeddedFont>
      <p:font typeface="Helvetica Neue Light"/>
      <p:regular r:id="rId86"/>
      <p:bold r:id="rId87"/>
      <p:italic r:id="rId88"/>
      <p:boldItalic r:id="rId89"/>
    </p:embeddedFont>
    <p:embeddedFont>
      <p:font typeface="Roboto Mon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C29766-3A87-493C-8FD5-E504DD93D94F}">
  <a:tblStyle styleId="{8BC29766-3A87-493C-8FD5-E504DD93D9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HelveticaNeue-italic.fntdata"/><Relationship Id="rId83" Type="http://schemas.openxmlformats.org/officeDocument/2006/relationships/font" Target="fonts/HelveticaNeue-bold.fntdata"/><Relationship Id="rId42" Type="http://schemas.openxmlformats.org/officeDocument/2006/relationships/slide" Target="slides/slide37.xml"/><Relationship Id="rId86" Type="http://schemas.openxmlformats.org/officeDocument/2006/relationships/font" Target="fonts/HelveticaNeueLight-regular.fntdata"/><Relationship Id="rId41" Type="http://schemas.openxmlformats.org/officeDocument/2006/relationships/slide" Target="slides/slide36.xml"/><Relationship Id="rId85" Type="http://schemas.openxmlformats.org/officeDocument/2006/relationships/font" Target="fonts/HelveticaNeue-boldItalic.fntdata"/><Relationship Id="rId44" Type="http://schemas.openxmlformats.org/officeDocument/2006/relationships/slide" Target="slides/slide39.xml"/><Relationship Id="rId88" Type="http://schemas.openxmlformats.org/officeDocument/2006/relationships/font" Target="fonts/HelveticaNeueLight-italic.fntdata"/><Relationship Id="rId43" Type="http://schemas.openxmlformats.org/officeDocument/2006/relationships/slide" Target="slides/slide38.xml"/><Relationship Id="rId87" Type="http://schemas.openxmlformats.org/officeDocument/2006/relationships/font" Target="fonts/HelveticaNeueLight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HelveticaNeueLight-boldItalic.fntdata"/><Relationship Id="rId80" Type="http://schemas.openxmlformats.org/officeDocument/2006/relationships/font" Target="fonts/MontserratLight-italic.fntdata"/><Relationship Id="rId82" Type="http://schemas.openxmlformats.org/officeDocument/2006/relationships/font" Target="fonts/HelveticaNeue-regular.fntdata"/><Relationship Id="rId81" Type="http://schemas.openxmlformats.org/officeDocument/2006/relationships/font" Target="fonts/Montserrat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SemiBold-boldItalic.fntdata"/><Relationship Id="rId72" Type="http://schemas.openxmlformats.org/officeDocument/2006/relationships/font" Target="fonts/MontserratSemiBold-italic.fntdata"/><Relationship Id="rId31" Type="http://schemas.openxmlformats.org/officeDocument/2006/relationships/slide" Target="slides/slide26.xml"/><Relationship Id="rId75" Type="http://schemas.openxmlformats.org/officeDocument/2006/relationships/font" Target="fonts/Montserrat-bold.fntdata"/><Relationship Id="rId30" Type="http://schemas.openxmlformats.org/officeDocument/2006/relationships/slide" Target="slides/slide25.xml"/><Relationship Id="rId74" Type="http://schemas.openxmlformats.org/officeDocument/2006/relationships/font" Target="fonts/Montserrat-regular.fntdata"/><Relationship Id="rId33" Type="http://schemas.openxmlformats.org/officeDocument/2006/relationships/slide" Target="slides/slide28.xml"/><Relationship Id="rId77" Type="http://schemas.openxmlformats.org/officeDocument/2006/relationships/font" Target="fonts/Montserrat-boldItalic.fntdata"/><Relationship Id="rId32" Type="http://schemas.openxmlformats.org/officeDocument/2006/relationships/slide" Target="slides/slide27.xml"/><Relationship Id="rId76" Type="http://schemas.openxmlformats.org/officeDocument/2006/relationships/font" Target="fonts/Montserrat-italic.fntdata"/><Relationship Id="rId35" Type="http://schemas.openxmlformats.org/officeDocument/2006/relationships/slide" Target="slides/slide30.xml"/><Relationship Id="rId79" Type="http://schemas.openxmlformats.org/officeDocument/2006/relationships/font" Target="fonts/MontserratLight-bold.fntdata"/><Relationship Id="rId34" Type="http://schemas.openxmlformats.org/officeDocument/2006/relationships/slide" Target="slides/slide29.xml"/><Relationship Id="rId78" Type="http://schemas.openxmlformats.org/officeDocument/2006/relationships/font" Target="fonts/MontserratLight-regular.fntdata"/><Relationship Id="rId71" Type="http://schemas.openxmlformats.org/officeDocument/2006/relationships/font" Target="fonts/MontserratSemiBold-bold.fntdata"/><Relationship Id="rId70" Type="http://schemas.openxmlformats.org/officeDocument/2006/relationships/font" Target="fonts/MontserratSemiBold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Mono-bold.fntdata"/><Relationship Id="rId90" Type="http://schemas.openxmlformats.org/officeDocument/2006/relationships/font" Target="fonts/RobotoMono-regular.fntdata"/><Relationship Id="rId93" Type="http://schemas.openxmlformats.org/officeDocument/2006/relationships/font" Target="fonts/RobotoMono-boldItalic.fntdata"/><Relationship Id="rId92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669bc4b3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b669bc4b3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bb6b0cf41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cbb6b0cf41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bb6579c01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cbb6579c01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bb6b0cf41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cbb6b0cf41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669bc4b31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b669bc4b3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bb6579c01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cbb6579c0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bb6579c01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cbb6579c01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bb6579c01_0_2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cbb6579c01_0_2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bb6b0cf41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cbb6b0cf41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5213f455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b5213f455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8ff35e1d2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88ff35e1d2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bb6579c0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cbb6579c0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bb6579c01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cbb6579c01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bb6579c01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cbb6579c01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bb6b0cf41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cbb6b0cf41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bb6579c01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cbb6579c01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bb6579c01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cbb6579c01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bb6579c01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cbb6579c01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bb6579c01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cbb6579c01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bb6579c01_0_2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cbb6579c01_0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bb6579c01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cbb6579c01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88f56848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8a88f56848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bb6579c01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cbb6579c01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bb6579c01_0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cbb6579c01_0_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bb6579c01_0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cbb6579c01_0_2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bb6579c01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cbb6579c01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bb6579c01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cbb6579c01_0_2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bb6579c01_0_2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cbb6579c01_0_2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bb6579c01_0_3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cbb6579c01_0_3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bb6579c01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cbb6579c01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bb6579c01_0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cbb6579c01_0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bb6579c01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cbb6579c01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bb6579c01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cbb6579c01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bb6579c01_0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cbb6579c01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51fdcac9d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6" name="Google Shape;476;gb51fdcac9d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bb6579c01_0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cbb6579c01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bb6579c01_0_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cbb6579c01_0_3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669bc4b31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b669bc4b31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aec6e771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abrindo site do academy</a:t>
            </a:r>
            <a:endParaRPr/>
          </a:p>
        </p:txBody>
      </p:sp>
      <p:sp>
        <p:nvSpPr>
          <p:cNvPr id="525" name="Google Shape;525;gaaec6e771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bb6579c01_0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cbb6579c01_0_4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cbb6579c01_0_4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cbb6579c01_0_4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cbb6579c01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cbb6579c01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bb6579c01_0_4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1: Site do academy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2: Instagram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3: Wikipedia</a:t>
            </a:r>
            <a:endParaRPr/>
          </a:p>
        </p:txBody>
      </p:sp>
      <p:sp>
        <p:nvSpPr>
          <p:cNvPr id="584" name="Google Shape;584;gcbb6579c01_0_4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bb6579c01_0_5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cbb6579c01_0_5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cbb6579c01_0_5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cbb6579c01_0_5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cbb6579c01_0_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1: Site do academy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2: Instagram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 3: Wikipedia</a:t>
            </a:r>
            <a:endParaRPr/>
          </a:p>
        </p:txBody>
      </p:sp>
      <p:sp>
        <p:nvSpPr>
          <p:cNvPr id="624" name="Google Shape;624;gcbb6579c01_0_4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bb6579c01_0_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cbb6579c01_0_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ccf761f8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cccf761f8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ccf761f88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cccf761f88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cccf761f88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cccf761f88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cccf761f88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cccf761f88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cccf761f88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cccf761f88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cccf761f88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cccf761f88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bb6b0cf4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cbb6b0cf4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cccf761f88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cccf761f88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cccf761f88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cccf761f88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cccf761f88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cccf761f88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b669bc4b31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b669bc4b31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cccf761f88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cccf761f88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bb6579c01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cbb6579c01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bb6579c01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cbb6579c01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b6b0cf41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cbb6b0cf41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25.jp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Relationship Id="rId5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jpg"/><Relationship Id="rId4" Type="http://schemas.openxmlformats.org/officeDocument/2006/relationships/image" Target="../media/image51.png"/><Relationship Id="rId5" Type="http://schemas.openxmlformats.org/officeDocument/2006/relationships/image" Target="../media/image3.png"/><Relationship Id="rId6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jp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jpg"/><Relationship Id="rId4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jp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jpg"/><Relationship Id="rId4" Type="http://schemas.openxmlformats.org/officeDocument/2006/relationships/image" Target="../media/image19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3" Type="http://schemas.openxmlformats.org/officeDocument/2006/relationships/image" Target="../media/image52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1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5142850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2" name="Google Shape;6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146" y="-4"/>
            <a:ext cx="20586866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3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171" name="Google Shape;171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3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1849225" y="884250"/>
            <a:ext cx="18098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Servidor de última geração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1676775" y="3871625"/>
            <a:ext cx="147225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Servidores são computadores poderosos, caros e barulhentos.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Clr>
                <a:srgbClr val="242424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2x AMD EPYC 7002  com 128 cores de processamento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32 pentes de 128GB de RAM, totalizando 4TB de RAM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14 discos de HDD/SSD, totalizando 18TB cada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8 slots de placa de vídeo PCIe 4.0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16500" y="-92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82" name="Google Shape;18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" name="Google Shape;184;p24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0189" y="1168800"/>
            <a:ext cx="11723624" cy="109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1200" y="0"/>
            <a:ext cx="10286998" cy="1371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5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193" name="Google Shape;19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5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1849225" y="884250"/>
            <a:ext cx="18098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Video game de 1998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1676775" y="3871625"/>
            <a:ext cx="147225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Todos os video games são computadores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Clr>
                <a:srgbClr val="242424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Processador Zilog Z80 com 0,002 GHz de velocidade.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32kB de memória RAM (isso é 100 mil vezes menor que um computador médio atual).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10 horas de bateria (!!!)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16500" y="-92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04" name="Google Shape;20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6" name="Google Shape;206;p26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5650" y="991650"/>
            <a:ext cx="15572701" cy="111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17393450" y="3688525"/>
            <a:ext cx="7078800" cy="8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Proposto em 1945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Até hoje é o modelo referência para computadores.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0" y="0"/>
            <a:ext cx="172464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743325" y="848925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Arquitetura de Von  Neumann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10679613" y="4484387"/>
            <a:ext cx="13193224" cy="28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750" y="3688519"/>
            <a:ext cx="14945333" cy="86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65400" y="9608925"/>
            <a:ext cx="3204850" cy="41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24" name="Google Shape;22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28"/>
          <p:cNvGrpSpPr/>
          <p:nvPr/>
        </p:nvGrpSpPr>
        <p:grpSpPr>
          <a:xfrm>
            <a:off x="13408554" y="3145525"/>
            <a:ext cx="7983559" cy="2661150"/>
            <a:chOff x="14347050" y="2633950"/>
            <a:chExt cx="6425400" cy="2661150"/>
          </a:xfrm>
        </p:grpSpPr>
        <p:sp>
          <p:nvSpPr>
            <p:cNvPr id="227" name="Google Shape;227;p28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9" name="Google Shape;229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7">
            <a:alphaModFix/>
          </a:blip>
          <a:srcRect b="9" l="0" r="0" t="9"/>
          <a:stretch/>
        </p:blipFill>
        <p:spPr>
          <a:xfrm>
            <a:off x="13838237" y="3581175"/>
            <a:ext cx="1410600" cy="1410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28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15467350" y="3425175"/>
            <a:ext cx="5925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Guilherme Bernal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CTO da Cubos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5142850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41" name="Google Shape;241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250" y="817245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2150" y="4648200"/>
            <a:ext cx="24765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/>
          <p:nvPr/>
        </p:nvSpPr>
        <p:spPr>
          <a:xfrm>
            <a:off x="9163050" y="2800350"/>
            <a:ext cx="11944368" cy="8172468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00"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endParaRPr b="1" sz="9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2" name="Google Shape;252;p30"/>
          <p:cNvCxnSpPr/>
          <p:nvPr/>
        </p:nvCxnSpPr>
        <p:spPr>
          <a:xfrm>
            <a:off x="4781550" y="6172200"/>
            <a:ext cx="4057800" cy="1146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3" name="Google Shape;253;p30"/>
          <p:cNvCxnSpPr>
            <a:stCxn id="249" idx="3"/>
          </p:cNvCxnSpPr>
          <p:nvPr/>
        </p:nvCxnSpPr>
        <p:spPr>
          <a:xfrm flipH="1" rot="10800000">
            <a:off x="5962650" y="8153250"/>
            <a:ext cx="2952600" cy="10479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67587"/>
            <a:ext cx="24384001" cy="1445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LAN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Local Address Network.</a:t>
            </a:r>
            <a:endParaRPr b="1"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Rede Privada entre os dispositivos domésticos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" name="Google Shape;268;p32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2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0" name="Google Shape;270;p3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71" name="Google Shape;27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3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32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1" name="Google Shape;7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" name="Google Shape;73;p15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Back-end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 a Internet funciona?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251" y="3900176"/>
            <a:ext cx="17081500" cy="62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>
            <p:ph type="title"/>
          </p:nvPr>
        </p:nvSpPr>
        <p:spPr>
          <a:xfrm>
            <a:off x="1963650" y="3780075"/>
            <a:ext cx="207459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IP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Endereço de um computador em uma rede. É como um número de telefone.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8" name="Google Shape;288;p34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0" name="Google Shape;290;p3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91" name="Google Shape;29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3" name="Google Shape;293;p34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Pacote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Um bloco de informação trocado entre dois computadores, com endereço IP de origem e destino. 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5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3" name="Google Shape;303;p3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04" name="Google Shape;30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650" y="2862550"/>
            <a:ext cx="11662651" cy="656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Roteador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Computador responsável por encaminhar pacotes em uma rede para o destinatário correto.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7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3" name="Google Shape;323;p3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24" name="Google Shape;324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6" name="Google Shape;326;p37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725" y="2643875"/>
            <a:ext cx="13758851" cy="89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150" y="1481125"/>
            <a:ext cx="15240000" cy="107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Rota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O caminho que um pacote precisa trilhar passando por diversos computadores até chegar no seu destino.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8" name="Google Shape;348;p40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0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0" name="Google Shape;350;p4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51" name="Google Shape;35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4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3" name="Google Shape;353;p40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Hop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Um salto que o pacote faz durante o caminho passando por dois computadores diretamente conectados.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1" name="Google Shape;361;p41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1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3" name="Google Shape;363;p41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64" name="Google Shape;364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4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6" name="Google Shape;366;p41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Peering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Acordo entre duas empresas de telecomunicação para rotear tráfego entre elas.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4" name="Google Shape;374;p42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42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6" name="Google Shape;376;p4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77" name="Google Shape;37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4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9" name="Google Shape;379;p42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47391" r="8654" t="0"/>
          <a:stretch/>
        </p:blipFill>
        <p:spPr>
          <a:xfrm>
            <a:off x="0" y="50"/>
            <a:ext cx="10717974" cy="137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1620100" y="3816675"/>
            <a:ext cx="117645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4F"/>
              </a:buClr>
              <a:buSzPts val="3000"/>
              <a:buFont typeface="Montserrat"/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aula de hoje, abordaremos os seguintes tópicos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645501" y="5618375"/>
            <a:ext cx="12057900" cy="7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Conceitos de Redes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Arquitetura “Cliente-Servidor”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é um back-end e um front-end.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1523662" y="-847285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Tópicos</a:t>
            </a:r>
            <a:endParaRPr sz="11200">
              <a:solidFill>
                <a:srgbClr val="FFFFFF"/>
              </a:solidFill>
              <a:highlight>
                <a:srgbClr val="FF0178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2475" y="0"/>
            <a:ext cx="26125713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2475" y="0"/>
            <a:ext cx="26125713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/>
          <p:nvPr/>
        </p:nvSpPr>
        <p:spPr>
          <a:xfrm rot="-2700000">
            <a:off x="3761798" y="-1150616"/>
            <a:ext cx="16457203" cy="16520843"/>
          </a:xfrm>
          <a:prstGeom prst="plus">
            <a:avLst>
              <a:gd fmla="val 45859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6"/>
          <p:cNvPicPr preferRelativeResize="0"/>
          <p:nvPr/>
        </p:nvPicPr>
        <p:blipFill rotWithShape="1">
          <a:blip r:embed="rId3">
            <a:alphaModFix/>
          </a:blip>
          <a:srcRect b="9966" l="0" r="0" t="9660"/>
          <a:stretch/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7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47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411" name="Google Shape;41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4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47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 txBox="1"/>
          <p:nvPr/>
        </p:nvSpPr>
        <p:spPr>
          <a:xfrm>
            <a:off x="1849225" y="884250"/>
            <a:ext cx="18098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A Era dos Dados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47"/>
          <p:cNvSpPr txBox="1"/>
          <p:nvPr>
            <p:ph idx="1" type="body"/>
          </p:nvPr>
        </p:nvSpPr>
        <p:spPr>
          <a:xfrm>
            <a:off x="1676775" y="3871625"/>
            <a:ext cx="147225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Clr>
                <a:srgbClr val="242424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Episódio 5: “Núvem”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“Qual é a conexão entre a nuvem no céu e a nuvem que armazena os seus dados? A resposta envolve um naufrágio e milhões de quilômetros de cabos submarinos.”</a:t>
            </a:r>
            <a:endParaRPr sz="4000">
              <a:solidFill>
                <a:srgbClr val="2424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5400" y="2117725"/>
            <a:ext cx="5398550" cy="76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4250" y="8217826"/>
            <a:ext cx="9555024" cy="53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423" name="Google Shape;423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48"/>
          <p:cNvGrpSpPr/>
          <p:nvPr/>
        </p:nvGrpSpPr>
        <p:grpSpPr>
          <a:xfrm>
            <a:off x="13408554" y="3145525"/>
            <a:ext cx="7983559" cy="2661150"/>
            <a:chOff x="14347050" y="2633950"/>
            <a:chExt cx="6425400" cy="2661150"/>
          </a:xfrm>
        </p:grpSpPr>
        <p:sp>
          <p:nvSpPr>
            <p:cNvPr id="426" name="Google Shape;426;p48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8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8" name="Google Shape;428;p4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 rotWithShape="1">
          <a:blip r:embed="rId7">
            <a:alphaModFix/>
          </a:blip>
          <a:srcRect b="9" l="0" r="0" t="9"/>
          <a:stretch/>
        </p:blipFill>
        <p:spPr>
          <a:xfrm>
            <a:off x="13838237" y="3581175"/>
            <a:ext cx="1410600" cy="1410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1" name="Google Shape;431;p48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15467350" y="3425175"/>
            <a:ext cx="5925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Guilherme Bernal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CTO da Cubos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5142850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4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440" name="Google Shape;440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4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0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O que é um Datacenter?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9" name="Google Shape;449;p50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50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1" name="Google Shape;451;p5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452" name="Google Shape;45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5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4" name="Google Shape;454;p50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8225" y="-658525"/>
            <a:ext cx="26403300" cy="143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2513" y="5870225"/>
            <a:ext cx="13738975" cy="6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1550"/>
            <a:ext cx="24383999" cy="1507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250" y="817245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2150" y="4648200"/>
            <a:ext cx="24765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9163050" y="2800350"/>
            <a:ext cx="11944368" cy="8172468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00"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endParaRPr b="1" sz="9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7"/>
          <p:cNvCxnSpPr/>
          <p:nvPr/>
        </p:nvCxnSpPr>
        <p:spPr>
          <a:xfrm>
            <a:off x="4781550" y="6172200"/>
            <a:ext cx="4057800" cy="1146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" name="Google Shape;97;p17"/>
          <p:cNvCxnSpPr>
            <a:stCxn id="93" idx="3"/>
          </p:cNvCxnSpPr>
          <p:nvPr/>
        </p:nvCxnSpPr>
        <p:spPr>
          <a:xfrm flipH="1" rot="10800000">
            <a:off x="5962650" y="8153250"/>
            <a:ext cx="2952600" cy="10479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28140"/>
            <a:ext cx="24384000" cy="1626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1211579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/>
          <p:nvPr/>
        </p:nvSpPr>
        <p:spPr>
          <a:xfrm>
            <a:off x="11094525" y="-179600"/>
            <a:ext cx="110946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54"/>
          <p:cNvGrpSpPr/>
          <p:nvPr/>
        </p:nvGrpSpPr>
        <p:grpSpPr>
          <a:xfrm rot="-5400000">
            <a:off x="-1943975" y="2235775"/>
            <a:ext cx="24444300" cy="1906650"/>
            <a:chOff x="101575" y="12383050"/>
            <a:chExt cx="24444300" cy="1906650"/>
          </a:xfrm>
        </p:grpSpPr>
        <p:pic>
          <p:nvPicPr>
            <p:cNvPr id="481" name="Google Shape;48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54"/>
            <p:cNvSpPr/>
            <p:nvPr/>
          </p:nvSpPr>
          <p:spPr>
            <a:xfrm rot="10800000">
              <a:off x="101575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54"/>
          <p:cNvSpPr txBox="1"/>
          <p:nvPr>
            <p:ph idx="1" type="body"/>
          </p:nvPr>
        </p:nvSpPr>
        <p:spPr>
          <a:xfrm>
            <a:off x="11307700" y="3852825"/>
            <a:ext cx="94677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O maior negócio da Amazon não é vender produtos, é alugar servidores.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 AWS possui cerca de 120 datacenters espalhados pelo mundo, com mais de 60.000 servidores em cada um.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E você pode alugar um.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De graça.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54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4"/>
          <p:cNvSpPr txBox="1"/>
          <p:nvPr/>
        </p:nvSpPr>
        <p:spPr>
          <a:xfrm>
            <a:off x="11094525" y="884250"/>
            <a:ext cx="10818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 que é “Cloud”?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5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491" name="Google Shape;49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5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55"/>
          <p:cNvGrpSpPr/>
          <p:nvPr/>
        </p:nvGrpSpPr>
        <p:grpSpPr>
          <a:xfrm>
            <a:off x="13408554" y="3145525"/>
            <a:ext cx="7983559" cy="2661150"/>
            <a:chOff x="14347050" y="2633950"/>
            <a:chExt cx="6425400" cy="2661150"/>
          </a:xfrm>
        </p:grpSpPr>
        <p:sp>
          <p:nvSpPr>
            <p:cNvPr id="494" name="Google Shape;494;p55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5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6" name="Google Shape;496;p5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5"/>
          <p:cNvPicPr preferRelativeResize="0"/>
          <p:nvPr/>
        </p:nvPicPr>
        <p:blipFill rotWithShape="1">
          <a:blip r:embed="rId7">
            <a:alphaModFix/>
          </a:blip>
          <a:srcRect b="9" l="0" r="0" t="9"/>
          <a:stretch/>
        </p:blipFill>
        <p:spPr>
          <a:xfrm>
            <a:off x="13838237" y="3581175"/>
            <a:ext cx="1410600" cy="1410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9" name="Google Shape;499;p55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15467350" y="3425175"/>
            <a:ext cx="5925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Guilherme Bernal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CTO da Cubos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5142850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5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508" name="Google Shape;50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5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7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URL e DNS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7" name="Google Shape;517;p57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7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9" name="Google Shape;519;p5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520" name="Google Shape;520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5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2" name="Google Shape;522;p57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8"/>
          <p:cNvPicPr preferRelativeResize="0"/>
          <p:nvPr/>
        </p:nvPicPr>
        <p:blipFill rotWithShape="1">
          <a:blip r:embed="rId3">
            <a:alphaModFix amt="20000"/>
          </a:blip>
          <a:srcRect b="3213" l="0" r="0" t="0"/>
          <a:stretch/>
        </p:blipFill>
        <p:spPr>
          <a:xfrm>
            <a:off x="-30150" y="-88525"/>
            <a:ext cx="24444300" cy="138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8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8"/>
          <p:cNvSpPr txBox="1"/>
          <p:nvPr/>
        </p:nvSpPr>
        <p:spPr>
          <a:xfrm>
            <a:off x="1730900" y="1768475"/>
            <a:ext cx="171027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IP’s são difíceis de lembrar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58"/>
          <p:cNvSpPr txBox="1"/>
          <p:nvPr/>
        </p:nvSpPr>
        <p:spPr>
          <a:xfrm>
            <a:off x="1730900" y="3292475"/>
            <a:ext cx="199353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Mais do que isso: IP’s mudam.</a:t>
            </a:r>
            <a:endParaRPr b="1" sz="5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013" y="7785200"/>
            <a:ext cx="2476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62288" y="4851800"/>
            <a:ext cx="3000975" cy="30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58"/>
          <p:cNvCxnSpPr>
            <a:endCxn id="532" idx="1"/>
          </p:cNvCxnSpPr>
          <p:nvPr/>
        </p:nvCxnSpPr>
        <p:spPr>
          <a:xfrm flipH="1" rot="10800000">
            <a:off x="6242688" y="6352288"/>
            <a:ext cx="10419600" cy="20178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8"/>
          <p:cNvSpPr txBox="1"/>
          <p:nvPr/>
        </p:nvSpPr>
        <p:spPr>
          <a:xfrm>
            <a:off x="17278525" y="7785200"/>
            <a:ext cx="176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8.8.8.8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58"/>
          <p:cNvSpPr txBox="1"/>
          <p:nvPr/>
        </p:nvSpPr>
        <p:spPr>
          <a:xfrm>
            <a:off x="5933245" y="6599850"/>
            <a:ext cx="6147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1- Qual o IP de “cubos.academy”?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10083887" y="7785200"/>
            <a:ext cx="657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2- O IP é 104.21.39.18 ou 172.67.142.33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7" name="Google Shape;53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62288" y="9499075"/>
            <a:ext cx="3000975" cy="30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/>
          <p:nvPr/>
        </p:nvSpPr>
        <p:spPr>
          <a:xfrm>
            <a:off x="16924538" y="12394825"/>
            <a:ext cx="247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172.67.142.33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9" name="Google Shape;539;p58"/>
          <p:cNvCxnSpPr>
            <a:endCxn id="537" idx="1"/>
          </p:cNvCxnSpPr>
          <p:nvPr/>
        </p:nvCxnSpPr>
        <p:spPr>
          <a:xfrm>
            <a:off x="6246588" y="9934263"/>
            <a:ext cx="10415700" cy="1065300"/>
          </a:xfrm>
          <a:prstGeom prst="curvedConnector3">
            <a:avLst>
              <a:gd fmla="val 50000" name="adj1"/>
            </a:avLst>
          </a:prstGeom>
          <a:noFill/>
          <a:ln cap="flat" cmpd="sng" w="1524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58"/>
          <p:cNvSpPr txBox="1"/>
          <p:nvPr/>
        </p:nvSpPr>
        <p:spPr>
          <a:xfrm>
            <a:off x="6354810" y="9325050"/>
            <a:ext cx="878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3- Acessar </a:t>
            </a: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cubos.academy/cursos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58"/>
          <p:cNvSpPr txBox="1"/>
          <p:nvPr/>
        </p:nvSpPr>
        <p:spPr>
          <a:xfrm>
            <a:off x="8755211" y="11023800"/>
            <a:ext cx="7389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4- Temos Programação do zero, Design UI/UX, Flutter, ...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58"/>
          <p:cNvSpPr txBox="1"/>
          <p:nvPr/>
        </p:nvSpPr>
        <p:spPr>
          <a:xfrm>
            <a:off x="1438438" y="6599850"/>
            <a:ext cx="5524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Digito </a:t>
            </a: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cubos.academy/cursos no meu navegador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5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9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DNS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Domain Name System: O sistema responsável por identificar o IP atrelado a um domínio.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0" name="Google Shape;550;p59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59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2" name="Google Shape;552;p5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553" name="Google Shape;553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5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5" name="Google Shape;555;p59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6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0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60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60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5" name="Google Shape;565;p6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566" name="Google Shape;56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6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8" name="Google Shape;568;p60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6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1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Uniform Resource Locator: É uma forma padronizada de descrever a localização de um “recurso”.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6" name="Google Shape;576;p61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61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8" name="Google Shape;578;p61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579" name="Google Shape;579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6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61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2"/>
          <p:cNvPicPr preferRelativeResize="0"/>
          <p:nvPr/>
        </p:nvPicPr>
        <p:blipFill rotWithShape="1">
          <a:blip r:embed="rId3">
            <a:alphaModFix amt="20000"/>
          </a:blip>
          <a:srcRect b="3213" l="0" r="0" t="0"/>
          <a:stretch/>
        </p:blipFill>
        <p:spPr>
          <a:xfrm>
            <a:off x="-30150" y="-88525"/>
            <a:ext cx="24444300" cy="138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2"/>
          <p:cNvSpPr txBox="1"/>
          <p:nvPr/>
        </p:nvSpPr>
        <p:spPr>
          <a:xfrm>
            <a:off x="1730900" y="1768475"/>
            <a:ext cx="171027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Estrutura de uma URL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62"/>
          <p:cNvSpPr txBox="1"/>
          <p:nvPr/>
        </p:nvSpPr>
        <p:spPr>
          <a:xfrm>
            <a:off x="1956675" y="6547425"/>
            <a:ext cx="207357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https://cubos.academy/cursos/programacao-do-zero/</a:t>
            </a:r>
            <a:endParaRPr b="1" sz="5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0" name="Google Shape;590;p62"/>
          <p:cNvSpPr/>
          <p:nvPr/>
        </p:nvSpPr>
        <p:spPr>
          <a:xfrm>
            <a:off x="2144875" y="8466675"/>
            <a:ext cx="3386700" cy="1185300"/>
          </a:xfrm>
          <a:prstGeom prst="wedgeRectCallout">
            <a:avLst>
              <a:gd fmla="val -21111" name="adj1"/>
              <a:gd fmla="val -99209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Protocolo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62"/>
          <p:cNvSpPr/>
          <p:nvPr/>
        </p:nvSpPr>
        <p:spPr>
          <a:xfrm>
            <a:off x="1880475" y="6905025"/>
            <a:ext cx="2240100" cy="1071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5281325" y="6905025"/>
            <a:ext cx="5455500" cy="1071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2"/>
          <p:cNvSpPr/>
          <p:nvPr/>
        </p:nvSpPr>
        <p:spPr>
          <a:xfrm>
            <a:off x="10736775" y="6905025"/>
            <a:ext cx="11491200" cy="1071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2"/>
          <p:cNvSpPr/>
          <p:nvPr/>
        </p:nvSpPr>
        <p:spPr>
          <a:xfrm>
            <a:off x="7469475" y="8466675"/>
            <a:ext cx="3386700" cy="1449600"/>
          </a:xfrm>
          <a:prstGeom prst="wedgeRectCallout">
            <a:avLst>
              <a:gd fmla="val -21111" name="adj1"/>
              <a:gd fmla="val -94129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Host ou Domínio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62"/>
          <p:cNvSpPr/>
          <p:nvPr/>
        </p:nvSpPr>
        <p:spPr>
          <a:xfrm>
            <a:off x="12888125" y="8466675"/>
            <a:ext cx="3386700" cy="1449600"/>
          </a:xfrm>
          <a:prstGeom prst="wedgeRectCallout">
            <a:avLst>
              <a:gd fmla="val -21111" name="adj1"/>
              <a:gd fmla="val -99209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Recurso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03" name="Google Shape;10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8"/>
          <p:cNvGrpSpPr/>
          <p:nvPr/>
        </p:nvGrpSpPr>
        <p:grpSpPr>
          <a:xfrm>
            <a:off x="13408554" y="3145525"/>
            <a:ext cx="7983559" cy="2661150"/>
            <a:chOff x="14347050" y="2633950"/>
            <a:chExt cx="6425400" cy="2661150"/>
          </a:xfrm>
        </p:grpSpPr>
        <p:sp>
          <p:nvSpPr>
            <p:cNvPr id="106" name="Google Shape;106;p18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" name="Google Shape;108;p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7">
            <a:alphaModFix/>
          </a:blip>
          <a:srcRect b="9" l="0" r="0" t="9"/>
          <a:stretch/>
        </p:blipFill>
        <p:spPr>
          <a:xfrm>
            <a:off x="13838237" y="3581175"/>
            <a:ext cx="1410600" cy="1410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8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5467350" y="3425175"/>
            <a:ext cx="5925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Guilherme Bernal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CTO da Cubos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6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3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Protocolo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Conjunto de regras que estabelece como dois computadores devem se comunicar.</a:t>
            </a:r>
            <a:endParaRPr b="1"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É a linguagem entre máquinas.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63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63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5" name="Google Shape;605;p6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06" name="Google Shape;606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6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8" name="Google Shape;608;p63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4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Porta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Identificação de qual aplicação dentro daquele servidor é o destinatário de uma mensagem na rede.</a:t>
            </a:r>
            <a:endParaRPr b="1"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HTTP geralmente utiliza porta 80. HTTPS geralmente utiliza 443.</a:t>
            </a:r>
            <a:endParaRPr b="1" sz="7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6" name="Google Shape;616;p64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64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8" name="Google Shape;618;p6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19" name="Google Shape;619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Google Shape;620;p6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1" name="Google Shape;621;p64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65"/>
          <p:cNvPicPr preferRelativeResize="0"/>
          <p:nvPr/>
        </p:nvPicPr>
        <p:blipFill rotWithShape="1">
          <a:blip r:embed="rId3">
            <a:alphaModFix amt="20000"/>
          </a:blip>
          <a:srcRect b="3213" l="0" r="0" t="0"/>
          <a:stretch/>
        </p:blipFill>
        <p:spPr>
          <a:xfrm>
            <a:off x="-30150" y="-88525"/>
            <a:ext cx="24444300" cy="138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5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5"/>
          <p:cNvSpPr txBox="1"/>
          <p:nvPr/>
        </p:nvSpPr>
        <p:spPr>
          <a:xfrm>
            <a:off x="1730900" y="1768475"/>
            <a:ext cx="171027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Estrutura de uma URL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5"/>
          <p:cNvSpPr txBox="1"/>
          <p:nvPr/>
        </p:nvSpPr>
        <p:spPr>
          <a:xfrm>
            <a:off x="928575" y="6303825"/>
            <a:ext cx="22576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https://algumsite.com.br:1234/caminho/da/pagina?aa=12&amp;bb=xz&amp;k=3#paragrafo2</a:t>
            </a:r>
            <a:endParaRPr b="1" sz="3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0" name="Google Shape;630;p65"/>
          <p:cNvSpPr/>
          <p:nvPr/>
        </p:nvSpPr>
        <p:spPr>
          <a:xfrm>
            <a:off x="713300" y="8466675"/>
            <a:ext cx="3386700" cy="1672200"/>
          </a:xfrm>
          <a:prstGeom prst="wedgeRectCallout">
            <a:avLst>
              <a:gd fmla="val -21365" name="adj1"/>
              <a:gd fmla="val -75052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Protocolo: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https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65"/>
          <p:cNvSpPr/>
          <p:nvPr/>
        </p:nvSpPr>
        <p:spPr>
          <a:xfrm>
            <a:off x="928575" y="6604425"/>
            <a:ext cx="1605600" cy="1071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5"/>
          <p:cNvSpPr/>
          <p:nvPr/>
        </p:nvSpPr>
        <p:spPr>
          <a:xfrm>
            <a:off x="3330225" y="6604425"/>
            <a:ext cx="4872300" cy="1071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5"/>
          <p:cNvSpPr/>
          <p:nvPr/>
        </p:nvSpPr>
        <p:spPr>
          <a:xfrm>
            <a:off x="9653500" y="6604425"/>
            <a:ext cx="5300700" cy="1071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5"/>
          <p:cNvSpPr/>
          <p:nvPr/>
        </p:nvSpPr>
        <p:spPr>
          <a:xfrm>
            <a:off x="4296800" y="8323275"/>
            <a:ext cx="5066400" cy="1593000"/>
          </a:xfrm>
          <a:prstGeom prst="wedgeRectCallout">
            <a:avLst>
              <a:gd fmla="val -20639" name="adj1"/>
              <a:gd fmla="val -79998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Host: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algumsite.com.br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65"/>
          <p:cNvSpPr/>
          <p:nvPr/>
        </p:nvSpPr>
        <p:spPr>
          <a:xfrm>
            <a:off x="10624700" y="8532500"/>
            <a:ext cx="6438000" cy="1449600"/>
          </a:xfrm>
          <a:prstGeom prst="wedgeRectCallout">
            <a:avLst>
              <a:gd fmla="val -21111" name="adj1"/>
              <a:gd fmla="val -99209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Recurso: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/caminho/da/pagina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65"/>
          <p:cNvSpPr/>
          <p:nvPr/>
        </p:nvSpPr>
        <p:spPr>
          <a:xfrm>
            <a:off x="8418100" y="6604425"/>
            <a:ext cx="1235400" cy="1071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7877625" y="4297750"/>
            <a:ext cx="3386700" cy="1449600"/>
          </a:xfrm>
          <a:prstGeom prst="wedgeRectCallout">
            <a:avLst>
              <a:gd fmla="val -18129" name="adj1"/>
              <a:gd fmla="val 9125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Porta: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1234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65"/>
          <p:cNvSpPr/>
          <p:nvPr/>
        </p:nvSpPr>
        <p:spPr>
          <a:xfrm>
            <a:off x="14954200" y="6604425"/>
            <a:ext cx="4758900" cy="1071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5"/>
          <p:cNvSpPr/>
          <p:nvPr/>
        </p:nvSpPr>
        <p:spPr>
          <a:xfrm>
            <a:off x="16095575" y="2205400"/>
            <a:ext cx="3879300" cy="3411000"/>
          </a:xfrm>
          <a:prstGeom prst="wedgeRectCallout">
            <a:avLst>
              <a:gd fmla="val -21429" name="adj1"/>
              <a:gd fmla="val 71938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Parâmetros</a:t>
            </a: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aa=12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bb=xz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k=3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65"/>
          <p:cNvSpPr/>
          <p:nvPr/>
        </p:nvSpPr>
        <p:spPr>
          <a:xfrm>
            <a:off x="19790575" y="6604425"/>
            <a:ext cx="3386700" cy="10710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5"/>
          <p:cNvSpPr/>
          <p:nvPr/>
        </p:nvSpPr>
        <p:spPr>
          <a:xfrm>
            <a:off x="19544275" y="8466675"/>
            <a:ext cx="3879300" cy="3411000"/>
          </a:xfrm>
          <a:prstGeom prst="wedgeRectCallout">
            <a:avLst>
              <a:gd fmla="val -20713" name="adj1"/>
              <a:gd fmla="val -6738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Fragmento: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ontserrat"/>
                <a:ea typeface="Montserrat"/>
                <a:cs typeface="Montserrat"/>
                <a:sym typeface="Montserrat"/>
              </a:rPr>
              <a:t>paragrafo2</a:t>
            </a:r>
            <a:endParaRPr sz="4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6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47" name="Google Shape;647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6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66"/>
          <p:cNvGrpSpPr/>
          <p:nvPr/>
        </p:nvGrpSpPr>
        <p:grpSpPr>
          <a:xfrm>
            <a:off x="13408554" y="3145525"/>
            <a:ext cx="7983559" cy="2661150"/>
            <a:chOff x="14347050" y="2633950"/>
            <a:chExt cx="6425400" cy="2661150"/>
          </a:xfrm>
        </p:grpSpPr>
        <p:sp>
          <p:nvSpPr>
            <p:cNvPr id="650" name="Google Shape;650;p66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6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2" name="Google Shape;652;p6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6"/>
          <p:cNvPicPr preferRelativeResize="0"/>
          <p:nvPr/>
        </p:nvPicPr>
        <p:blipFill rotWithShape="1">
          <a:blip r:embed="rId7">
            <a:alphaModFix/>
          </a:blip>
          <a:srcRect b="9" l="0" r="0" t="9"/>
          <a:stretch/>
        </p:blipFill>
        <p:spPr>
          <a:xfrm>
            <a:off x="13838237" y="3581175"/>
            <a:ext cx="1410600" cy="1410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5" name="Google Shape;655;p66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66"/>
          <p:cNvSpPr txBox="1"/>
          <p:nvPr/>
        </p:nvSpPr>
        <p:spPr>
          <a:xfrm>
            <a:off x="15467350" y="3425175"/>
            <a:ext cx="5925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Guilherme Bernal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CTO da Cubos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5142850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3" name="Google Shape;663;p6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64" name="Google Shape;664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" name="Google Shape;665;p6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6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8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Protocolo HTTP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3" name="Google Shape;673;p68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68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5" name="Google Shape;675;p6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6" name="Google Shape;676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6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8" name="Google Shape;678;p68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6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9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Protocolo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 = Conjunto de regras que estabelece como dois computadores devem se comunicar.</a:t>
            </a:r>
            <a:endParaRPr b="1"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É a linguagem entre máquinas.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86" name="Google Shape;686;p69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69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8" name="Google Shape;688;p6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89" name="Google Shape;689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6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1" name="Google Shape;691;p69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7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250" y="817245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2150" y="4648200"/>
            <a:ext cx="2476500" cy="247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70"/>
          <p:cNvCxnSpPr/>
          <p:nvPr/>
        </p:nvCxnSpPr>
        <p:spPr>
          <a:xfrm flipH="1" rot="10800000">
            <a:off x="4781475" y="5320513"/>
            <a:ext cx="12877800" cy="8517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1" name="Google Shape;701;p70"/>
          <p:cNvCxnSpPr>
            <a:stCxn id="698" idx="3"/>
          </p:cNvCxnSpPr>
          <p:nvPr/>
        </p:nvCxnSpPr>
        <p:spPr>
          <a:xfrm flipH="1" rot="10800000">
            <a:off x="5962650" y="6905250"/>
            <a:ext cx="11790900" cy="22959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02" name="Google Shape;702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34575" y="3660100"/>
            <a:ext cx="4285025" cy="42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0"/>
          <p:cNvSpPr txBox="1"/>
          <p:nvPr/>
        </p:nvSpPr>
        <p:spPr>
          <a:xfrm rot="-274740">
            <a:off x="7603193" y="4980848"/>
            <a:ext cx="4584533" cy="677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Requisição HTTP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70"/>
          <p:cNvSpPr txBox="1"/>
          <p:nvPr/>
        </p:nvSpPr>
        <p:spPr>
          <a:xfrm rot="-250602">
            <a:off x="9899767" y="5719476"/>
            <a:ext cx="4584476" cy="6770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</a:t>
            </a: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HTTP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p70"/>
          <p:cNvSpPr txBox="1"/>
          <p:nvPr/>
        </p:nvSpPr>
        <p:spPr>
          <a:xfrm rot="-693508">
            <a:off x="7471129" y="7714578"/>
            <a:ext cx="4584572" cy="6773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Requisição HTTP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70"/>
          <p:cNvSpPr txBox="1"/>
          <p:nvPr/>
        </p:nvSpPr>
        <p:spPr>
          <a:xfrm rot="-710319">
            <a:off x="10862023" y="7865984"/>
            <a:ext cx="4584312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 HTTP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70"/>
          <p:cNvSpPr txBox="1"/>
          <p:nvPr/>
        </p:nvSpPr>
        <p:spPr>
          <a:xfrm rot="-225">
            <a:off x="2641643" y="10397076"/>
            <a:ext cx="458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70"/>
          <p:cNvSpPr txBox="1"/>
          <p:nvPr/>
        </p:nvSpPr>
        <p:spPr>
          <a:xfrm rot="-225">
            <a:off x="1037993" y="7124851"/>
            <a:ext cx="458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70"/>
          <p:cNvSpPr txBox="1"/>
          <p:nvPr/>
        </p:nvSpPr>
        <p:spPr>
          <a:xfrm rot="-225">
            <a:off x="17434993" y="7945276"/>
            <a:ext cx="458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7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71"/>
          <p:cNvGraphicFramePr/>
          <p:nvPr/>
        </p:nvGraphicFramePr>
        <p:xfrm>
          <a:off x="3318700" y="418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{8BC29766-3A87-493C-8FD5-E504DD93D94F}</a:tableStyleId>
              </a:tblPr>
              <a:tblGrid>
                <a:gridCol w="4218275"/>
                <a:gridCol w="12486125"/>
              </a:tblGrid>
              <a:tr h="251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Verbo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Ação que deseja realizar: GET, HEAD, POST, PUT, PATCH, DELETE ou OPTIONS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Recurso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parte da URL que vem depois do domínio: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/livro/84/capitulo/2?lang=pt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Cabeçalhos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Conjunto de características do cliente, para o servidor se contextualizar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Conteúdo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Dados enviados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7" name="Google Shape;717;p71"/>
          <p:cNvSpPr txBox="1"/>
          <p:nvPr/>
        </p:nvSpPr>
        <p:spPr>
          <a:xfrm>
            <a:off x="1730900" y="1768475"/>
            <a:ext cx="109545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Requisição HTTP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4" name="Google Shape;724;p72"/>
          <p:cNvGraphicFramePr/>
          <p:nvPr/>
        </p:nvGraphicFramePr>
        <p:xfrm>
          <a:off x="1471600" y="39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{8BC29766-3A87-493C-8FD5-E504DD93D94F}</a:tableStyleId>
              </a:tblPr>
              <a:tblGrid>
                <a:gridCol w="3280975"/>
                <a:gridCol w="15293775"/>
              </a:tblGrid>
              <a:tr h="113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GET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cliente quer obter este recurso (ler ou baixar) 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HEAD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cliente quer ver apenas as características deste recurso, mas não quer ver o recurso em si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cliente quer enviar um novo recurso para o servidor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PUT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cliente quer substituir um recurso que talvez já exista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PATCH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cliente quer editar um recurso que já existe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DELETE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cliente quer deletar um recurso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OPTIONS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cliente quer saber o que ele pode fazer com um recurso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5" name="Google Shape;725;p72"/>
          <p:cNvSpPr txBox="1"/>
          <p:nvPr/>
        </p:nvSpPr>
        <p:spPr>
          <a:xfrm>
            <a:off x="1730900" y="1768475"/>
            <a:ext cx="109545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Verbos </a:t>
            </a: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5142850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7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2" name="Google Shape;732;p73"/>
          <p:cNvGraphicFramePr/>
          <p:nvPr/>
        </p:nvGraphicFramePr>
        <p:xfrm>
          <a:off x="5291438" y="427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{8BC29766-3A87-493C-8FD5-E504DD93D94F}</a:tableStyleId>
              </a:tblPr>
              <a:tblGrid>
                <a:gridCol w="4219650"/>
                <a:gridCol w="9581475"/>
              </a:tblGrid>
              <a:tr h="280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Código de status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Código que indica se deu certo ou não, e o motivo.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Cabeçalhos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Conjunto de características desse recurso, para o cliente se contextualizar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Conteúdo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Dados recebidos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3" name="Google Shape;733;p73"/>
          <p:cNvSpPr txBox="1"/>
          <p:nvPr/>
        </p:nvSpPr>
        <p:spPr>
          <a:xfrm>
            <a:off x="1730900" y="1768475"/>
            <a:ext cx="109545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Resposta </a:t>
            </a: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4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74"/>
          <p:cNvGraphicFramePr/>
          <p:nvPr/>
        </p:nvGraphicFramePr>
        <p:xfrm>
          <a:off x="578300" y="344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{8BC29766-3A87-493C-8FD5-E504DD93D94F}</a:tableStyleId>
              </a:tblPr>
              <a:tblGrid>
                <a:gridCol w="2304850"/>
                <a:gridCol w="18540400"/>
              </a:tblGrid>
              <a:tr h="185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2xx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Representa sucesso. Por exemplo: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200 - Ok, deu certo. Segue o conteúdo.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201 - Ok, criei o que você pediu.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204 - Ok, deu certo, mas não tenho nada para te enviar.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3xx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Representa que o recurso está em outro lugar. Por exemplo: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301 - Recurso foi movido permanentemente. Segue nova URL.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302 - Recurso não está aqui temporariamente. Segue nova URL.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4xx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Representa um erro por conta do cliente. Por exemplo: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401 - Você não tem autorização para fazer isso.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404 - O recurso que você pediu não existe.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429 - Você está enviando um número excessivo de requisições.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5xx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Representa um erro por conta do servidor. Por exemplo: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500 - Deu ruim. Não sei nem explicar o que houve.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503 - Estou com um problema técnico e não consigo operar.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507 - Não tenho espaço suficiente para armazenar estes dados.</a:t>
                      </a:r>
                      <a:endParaRPr b="1" sz="4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1" name="Google Shape;741;p74"/>
          <p:cNvSpPr txBox="1"/>
          <p:nvPr/>
        </p:nvSpPr>
        <p:spPr>
          <a:xfrm>
            <a:off x="1730900" y="1768475"/>
            <a:ext cx="109545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Status</a:t>
            </a: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HTTP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7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7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48" name="Google Shape;748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Google Shape;749;p7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0" name="Google Shape;750;p75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5"/>
          <p:cNvSpPr/>
          <p:nvPr/>
        </p:nvSpPr>
        <p:spPr>
          <a:xfrm>
            <a:off x="3377125" y="1639175"/>
            <a:ext cx="16678200" cy="101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5210" y="2259475"/>
            <a:ext cx="15082050" cy="88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7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6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6"/>
          <p:cNvSpPr/>
          <p:nvPr/>
        </p:nvSpPr>
        <p:spPr>
          <a:xfrm>
            <a:off x="-60300" y="5681150"/>
            <a:ext cx="24512700" cy="80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76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155600" y="4309675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6"/>
          <p:cNvSpPr txBox="1"/>
          <p:nvPr/>
        </p:nvSpPr>
        <p:spPr>
          <a:xfrm>
            <a:off x="1705400" y="871300"/>
            <a:ext cx="15570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Browsers: Clientes HTTP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2" name="Google Shape;76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2325" y="6269525"/>
            <a:ext cx="10875851" cy="71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7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68" name="Google Shape;768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9" name="Google Shape;769;p7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77"/>
          <p:cNvGrpSpPr/>
          <p:nvPr/>
        </p:nvGrpSpPr>
        <p:grpSpPr>
          <a:xfrm>
            <a:off x="13408554" y="3145525"/>
            <a:ext cx="7983559" cy="2661150"/>
            <a:chOff x="14347050" y="2633950"/>
            <a:chExt cx="6425400" cy="2661150"/>
          </a:xfrm>
        </p:grpSpPr>
        <p:sp>
          <p:nvSpPr>
            <p:cNvPr id="771" name="Google Shape;771;p77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77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3" name="Google Shape;773;p7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7"/>
          <p:cNvPicPr preferRelativeResize="0"/>
          <p:nvPr/>
        </p:nvPicPr>
        <p:blipFill rotWithShape="1">
          <a:blip r:embed="rId7">
            <a:alphaModFix/>
          </a:blip>
          <a:srcRect b="9" l="0" r="0" t="9"/>
          <a:stretch/>
        </p:blipFill>
        <p:spPr>
          <a:xfrm>
            <a:off x="13838237" y="3581175"/>
            <a:ext cx="1410600" cy="1410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6" name="Google Shape;776;p77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7" name="Google Shape;777;p77"/>
          <p:cNvSpPr txBox="1"/>
          <p:nvPr/>
        </p:nvSpPr>
        <p:spPr>
          <a:xfrm>
            <a:off x="15467350" y="3425175"/>
            <a:ext cx="5925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Guilherme Bernal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CTO da Cubos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250" y="817245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2150" y="4648200"/>
            <a:ext cx="24765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9163050" y="2800350"/>
            <a:ext cx="11944368" cy="8172468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00"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endParaRPr b="1" sz="9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4781550" y="6172200"/>
            <a:ext cx="4057800" cy="1146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2" name="Google Shape;132;p20"/>
          <p:cNvCxnSpPr>
            <a:stCxn id="128" idx="3"/>
          </p:cNvCxnSpPr>
          <p:nvPr/>
        </p:nvCxnSpPr>
        <p:spPr>
          <a:xfrm flipH="1" rot="10800000">
            <a:off x="5962650" y="8153250"/>
            <a:ext cx="2952600" cy="10479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250" y="817245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2150" y="4648200"/>
            <a:ext cx="24765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9163050" y="2800350"/>
            <a:ext cx="11944368" cy="8172468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00"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endParaRPr b="1" sz="9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>
            <a:off x="4781550" y="6172200"/>
            <a:ext cx="4057800" cy="1146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3" name="Google Shape;143;p21"/>
          <p:cNvCxnSpPr>
            <a:stCxn id="139" idx="3"/>
          </p:cNvCxnSpPr>
          <p:nvPr/>
        </p:nvCxnSpPr>
        <p:spPr>
          <a:xfrm flipH="1" rot="10800000">
            <a:off x="5962650" y="8153250"/>
            <a:ext cx="2952600" cy="1047900"/>
          </a:xfrm>
          <a:prstGeom prst="straightConnector1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4" name="Google Shape;144;p21"/>
          <p:cNvSpPr/>
          <p:nvPr/>
        </p:nvSpPr>
        <p:spPr>
          <a:xfrm>
            <a:off x="978325" y="3000900"/>
            <a:ext cx="6641700" cy="8504400"/>
          </a:xfrm>
          <a:prstGeom prst="ellipse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1260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51" name="Google Shape;15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" name="Google Shape;153;p22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type="title"/>
          </p:nvPr>
        </p:nvSpPr>
        <p:spPr>
          <a:xfrm>
            <a:off x="8105150" y="6013375"/>
            <a:ext cx="78813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“Programáveis”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0925" y="3566073"/>
            <a:ext cx="3734689" cy="27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4700" y="647199"/>
            <a:ext cx="3734700" cy="37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729" y="7452012"/>
            <a:ext cx="5335072" cy="242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56938" y="393267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05900" y="1024100"/>
            <a:ext cx="4145573" cy="27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095300" y="6847900"/>
            <a:ext cx="2425050" cy="24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04625" y="8516891"/>
            <a:ext cx="4145575" cy="414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992400" y="1303196"/>
            <a:ext cx="3180576" cy="318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636200" y="9108000"/>
            <a:ext cx="4768589" cy="23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